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8" r:id="rId3"/>
    <p:sldId id="261" r:id="rId4"/>
    <p:sldId id="259" r:id="rId5"/>
    <p:sldId id="384" r:id="rId6"/>
    <p:sldId id="385" r:id="rId7"/>
    <p:sldId id="262" r:id="rId8"/>
    <p:sldId id="265" r:id="rId9"/>
  </p:sldIdLst>
  <p:sldSz cx="9144000" cy="6858000" type="screen4x3"/>
  <p:notesSz cx="6873875" cy="10018713"/>
  <p:defaultTextStyle>
    <a:defPPr>
      <a:defRPr lang="es-E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hiller" pitchFamily="82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hiller" pitchFamily="82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hiller" pitchFamily="82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hiller" pitchFamily="82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hiller" pitchFamily="8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hiller" pitchFamily="8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hiller" pitchFamily="8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hiller" pitchFamily="8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hiller" pitchFamily="8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FF3300"/>
    <a:srgbClr val="ECD5C4"/>
    <a:srgbClr val="FEE7CE"/>
    <a:srgbClr val="69FF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88" autoAdjust="0"/>
    <p:restoredTop sz="94660"/>
  </p:normalViewPr>
  <p:slideViewPr>
    <p:cSldViewPr showGuides="1">
      <p:cViewPr>
        <p:scale>
          <a:sx n="66" d="100"/>
          <a:sy n="66" d="100"/>
        </p:scale>
        <p:origin x="-1230" y="-2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4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81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71" tIns="48385" rIns="96771" bIns="48385" numCol="1" anchor="t" anchorCtr="0" compatLnSpc="1">
            <a:prstTxWarp prst="textNoShape">
              <a:avLst/>
            </a:prstTxWarp>
          </a:bodyPr>
          <a:lstStyle>
            <a:lvl1pPr defTabSz="968375" eaLnBrk="1" hangingPunct="1">
              <a:defRPr sz="1300">
                <a:latin typeface="Arial" charset="0"/>
              </a:defRPr>
            </a:lvl1pPr>
          </a:lstStyle>
          <a:p>
            <a:endParaRPr lang="es-ES"/>
          </a:p>
        </p:txBody>
      </p:sp>
      <p:sp>
        <p:nvSpPr>
          <p:cNvPr id="153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94138" y="0"/>
            <a:ext cx="29781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71" tIns="48385" rIns="96771" bIns="48385" numCol="1" anchor="t" anchorCtr="0" compatLnSpc="1">
            <a:prstTxWarp prst="textNoShape">
              <a:avLst/>
            </a:prstTxWarp>
          </a:bodyPr>
          <a:lstStyle>
            <a:lvl1pPr algn="r" defTabSz="968375" eaLnBrk="1" hangingPunct="1">
              <a:defRPr sz="1300">
                <a:latin typeface="Arial" charset="0"/>
              </a:defRPr>
            </a:lvl1pPr>
          </a:lstStyle>
          <a:p>
            <a:endParaRPr lang="es-ES"/>
          </a:p>
        </p:txBody>
      </p:sp>
      <p:sp>
        <p:nvSpPr>
          <p:cNvPr id="153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515475"/>
            <a:ext cx="29781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71" tIns="48385" rIns="96771" bIns="48385" numCol="1" anchor="b" anchorCtr="0" compatLnSpc="1">
            <a:prstTxWarp prst="textNoShape">
              <a:avLst/>
            </a:prstTxWarp>
          </a:bodyPr>
          <a:lstStyle>
            <a:lvl1pPr defTabSz="968375" eaLnBrk="1" hangingPunct="1">
              <a:defRPr sz="1300">
                <a:latin typeface="Arial" charset="0"/>
              </a:defRPr>
            </a:lvl1pPr>
          </a:lstStyle>
          <a:p>
            <a:endParaRPr lang="es-ES"/>
          </a:p>
        </p:txBody>
      </p:sp>
      <p:sp>
        <p:nvSpPr>
          <p:cNvPr id="153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94138" y="9515475"/>
            <a:ext cx="29781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71" tIns="48385" rIns="96771" bIns="48385" numCol="1" anchor="b" anchorCtr="0" compatLnSpc="1">
            <a:prstTxWarp prst="textNoShape">
              <a:avLst/>
            </a:prstTxWarp>
          </a:bodyPr>
          <a:lstStyle>
            <a:lvl1pPr algn="r" defTabSz="968375" eaLnBrk="1" hangingPunct="1">
              <a:defRPr sz="1300">
                <a:latin typeface="Arial" charset="0"/>
              </a:defRPr>
            </a:lvl1pPr>
          </a:lstStyle>
          <a:p>
            <a:fld id="{24C14A6E-AA34-4939-A22A-A19B18205E79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72072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81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71" tIns="48385" rIns="96771" bIns="48385" numCol="1" anchor="t" anchorCtr="0" compatLnSpc="1">
            <a:prstTxWarp prst="textNoShape">
              <a:avLst/>
            </a:prstTxWarp>
          </a:bodyPr>
          <a:lstStyle>
            <a:lvl1pPr defTabSz="968375" eaLnBrk="1" hangingPunct="1">
              <a:defRPr sz="1300">
                <a:latin typeface="Arial" charset="0"/>
              </a:defRPr>
            </a:lvl1pPr>
          </a:lstStyle>
          <a:p>
            <a:endParaRPr lang="es-ES"/>
          </a:p>
        </p:txBody>
      </p:sp>
      <p:sp>
        <p:nvSpPr>
          <p:cNvPr id="160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94138" y="0"/>
            <a:ext cx="29781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71" tIns="48385" rIns="96771" bIns="48385" numCol="1" anchor="t" anchorCtr="0" compatLnSpc="1">
            <a:prstTxWarp prst="textNoShape">
              <a:avLst/>
            </a:prstTxWarp>
          </a:bodyPr>
          <a:lstStyle>
            <a:lvl1pPr algn="r" defTabSz="968375" eaLnBrk="1" hangingPunct="1">
              <a:defRPr sz="1300">
                <a:latin typeface="Arial" charset="0"/>
              </a:defRPr>
            </a:lvl1pPr>
          </a:lstStyle>
          <a:p>
            <a:endParaRPr lang="es-ES"/>
          </a:p>
        </p:txBody>
      </p:sp>
      <p:sp>
        <p:nvSpPr>
          <p:cNvPr id="160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31863" y="750888"/>
            <a:ext cx="5010150" cy="37576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60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7388" y="4759325"/>
            <a:ext cx="5499100" cy="4508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71" tIns="48385" rIns="96771" bIns="483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</a:p>
        </p:txBody>
      </p:sp>
      <p:sp>
        <p:nvSpPr>
          <p:cNvPr id="160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515475"/>
            <a:ext cx="29781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71" tIns="48385" rIns="96771" bIns="48385" numCol="1" anchor="b" anchorCtr="0" compatLnSpc="1">
            <a:prstTxWarp prst="textNoShape">
              <a:avLst/>
            </a:prstTxWarp>
          </a:bodyPr>
          <a:lstStyle>
            <a:lvl1pPr defTabSz="968375" eaLnBrk="1" hangingPunct="1">
              <a:defRPr sz="1300">
                <a:latin typeface="Arial" charset="0"/>
              </a:defRPr>
            </a:lvl1pPr>
          </a:lstStyle>
          <a:p>
            <a:endParaRPr lang="es-ES"/>
          </a:p>
        </p:txBody>
      </p:sp>
      <p:sp>
        <p:nvSpPr>
          <p:cNvPr id="160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94138" y="9515475"/>
            <a:ext cx="29781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71" tIns="48385" rIns="96771" bIns="48385" numCol="1" anchor="b" anchorCtr="0" compatLnSpc="1">
            <a:prstTxWarp prst="textNoShape">
              <a:avLst/>
            </a:prstTxWarp>
          </a:bodyPr>
          <a:lstStyle>
            <a:lvl1pPr algn="r" defTabSz="968375" eaLnBrk="1" hangingPunct="1">
              <a:defRPr sz="1300">
                <a:latin typeface="Arial" charset="0"/>
              </a:defRPr>
            </a:lvl1pPr>
          </a:lstStyle>
          <a:p>
            <a:fld id="{B5980FAA-45B4-48E8-8688-FF54195B8CDE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335203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2286000"/>
            <a:ext cx="7467600" cy="1371600"/>
          </a:xfrm>
        </p:spPr>
        <p:txBody>
          <a:bodyPr/>
          <a:lstStyle>
            <a:lvl1pPr algn="r">
              <a:lnSpc>
                <a:spcPct val="80000"/>
              </a:lnSpc>
              <a:defRPr sz="5600"/>
            </a:lvl1pPr>
          </a:lstStyle>
          <a:p>
            <a:pPr lvl="0"/>
            <a:r>
              <a:rPr lang="en-GB" noProof="0" smtClean="0"/>
              <a:t>Haga clic para modificar estilo de título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667000" y="4038600"/>
            <a:ext cx="5410200" cy="1066800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GB" noProof="0" smtClean="0"/>
              <a:t>Haga clic para modificar el estilo de subtítulo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228600" y="61722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1024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2362200" y="6172200"/>
            <a:ext cx="43434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7010400" y="61722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65FDF8F-F29D-45F6-B8C3-85D498678BD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44BEDC-30CB-47A2-90C3-3D8F086336EE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002968"/>
      </p:ext>
    </p:extLst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419850" y="304800"/>
            <a:ext cx="1885950" cy="5715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62000" y="304800"/>
            <a:ext cx="5505450" cy="57150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67C1E1-9C8D-492E-8677-B407AE74F1EB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4200367"/>
      </p:ext>
    </p:extLst>
  </p:cSld>
  <p:clrMapOvr>
    <a:masterClrMapping/>
  </p:clrMapOvr>
  <p:transition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Заголовок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2000" y="304800"/>
            <a:ext cx="7543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аблица 2"/>
          <p:cNvSpPr>
            <a:spLocks noGrp="1"/>
          </p:cNvSpPr>
          <p:nvPr>
            <p:ph type="tbl" idx="1"/>
          </p:nvPr>
        </p:nvSpPr>
        <p:spPr>
          <a:xfrm>
            <a:off x="762000" y="1524000"/>
            <a:ext cx="7543800" cy="4495800"/>
          </a:xfrm>
        </p:spPr>
        <p:txBody>
          <a:bodyPr/>
          <a:lstStyle/>
          <a:p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2590800" y="6096000"/>
            <a:ext cx="12954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962400" y="60960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934200" y="6096000"/>
            <a:ext cx="1295400" cy="457200"/>
          </a:xfrm>
        </p:spPr>
        <p:txBody>
          <a:bodyPr/>
          <a:lstStyle>
            <a:lvl1pPr>
              <a:defRPr/>
            </a:lvl1pPr>
          </a:lstStyle>
          <a:p>
            <a:fld id="{7D389C8B-1E92-4EE3-A18A-911FD8B72EDF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9344712"/>
      </p:ext>
    </p:extLst>
  </p:cSld>
  <p:clrMapOvr>
    <a:masterClrMapping/>
  </p:clrMapOvr>
  <p:transition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Заголовок, текст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2000" y="304800"/>
            <a:ext cx="7543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sz="half" idx="1"/>
          </p:nvPr>
        </p:nvSpPr>
        <p:spPr>
          <a:xfrm>
            <a:off x="762000" y="1524000"/>
            <a:ext cx="3695700" cy="4495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10100" y="1524000"/>
            <a:ext cx="3695700" cy="4495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2590800" y="6096000"/>
            <a:ext cx="12954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962400" y="60960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934200" y="6096000"/>
            <a:ext cx="1295400" cy="457200"/>
          </a:xfrm>
        </p:spPr>
        <p:txBody>
          <a:bodyPr/>
          <a:lstStyle>
            <a:lvl1pPr>
              <a:defRPr/>
            </a:lvl1pPr>
          </a:lstStyle>
          <a:p>
            <a:fld id="{FE7B7958-5286-4064-A0EE-716A4DAD232D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388278"/>
      </p:ext>
    </p:extLst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14173B-066C-4730-82BF-C351B32B00F5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9092584"/>
      </p:ext>
    </p:extLst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476FC2-8F25-4A10-A1E9-F2DE9E78DCE9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3153163"/>
      </p:ext>
    </p:extLst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762000" y="1524000"/>
            <a:ext cx="36957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10100" y="1524000"/>
            <a:ext cx="36957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6B67E2-15E1-49F6-BDFC-A27EEE61F765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66613"/>
      </p:ext>
    </p:extLst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D14541-A660-4BFE-811B-D89B4DF9986C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9256703"/>
      </p:ext>
    </p:extLst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35DB4-2F74-4CD2-B5C1-3AA4FFC9AF97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549993"/>
      </p:ext>
    </p:extLst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E7780D-CFA1-4F91-A3B3-26955DA4C6AA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0375886"/>
      </p:ext>
    </p:extLst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6E1664-004E-46A8-85C0-2ED8F3C97300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212903"/>
      </p:ext>
    </p:extLst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E67AE67-5173-4EA8-8AB7-3548CD0B623D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4662846"/>
      </p:ext>
    </p:extLst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62000" y="304800"/>
            <a:ext cx="7543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Haga clic para modificar estilo de título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0" y="1524000"/>
            <a:ext cx="7543800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Haga clic para modificar estilos de título</a:t>
            </a:r>
          </a:p>
          <a:p>
            <a:pPr lvl="1"/>
            <a:r>
              <a:rPr lang="en-GB" smtClean="0"/>
              <a:t>Segundo nivel</a:t>
            </a:r>
          </a:p>
          <a:p>
            <a:pPr lvl="2"/>
            <a:r>
              <a:rPr lang="en-GB" smtClean="0"/>
              <a:t>Tercer nivel</a:t>
            </a:r>
          </a:p>
          <a:p>
            <a:pPr lvl="3"/>
            <a:r>
              <a:rPr lang="en-GB" smtClean="0"/>
              <a:t>Cuarto nivel</a:t>
            </a:r>
          </a:p>
          <a:p>
            <a:pPr lvl="4"/>
            <a:r>
              <a:rPr lang="en-GB" smtClean="0"/>
              <a:t>Quinto nivel</a:t>
            </a:r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590800" y="60960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962400" y="60960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4200" y="60960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>
                <a:latin typeface="+mn-lt"/>
              </a:defRPr>
            </a:lvl1pPr>
          </a:lstStyle>
          <a:p>
            <a:fld id="{D9666F7F-4081-40BC-9596-F544128E301B}" type="slidenum">
              <a:rPr lang="en-GB"/>
              <a:pPr/>
              <a:t>‹#›</a:t>
            </a:fld>
            <a:endParaRPr lang="en-GB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</p:sldLayoutIdLst>
  <p:transition>
    <p:random/>
  </p:transition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/>
          <a:p>
            <a:fld id="{BB4226EA-5EC7-4325-B951-E4AB4D4A37CD}" type="slidenum">
              <a:rPr lang="en-GB"/>
              <a:pPr/>
              <a:t>1</a:t>
            </a:fld>
            <a:endParaRPr lang="en-GB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555776" y="4437112"/>
            <a:ext cx="4572000" cy="1152525"/>
          </a:xfrm>
        </p:spPr>
        <p:txBody>
          <a:bodyPr anchor="t"/>
          <a:lstStyle/>
          <a:p>
            <a:pPr algn="ctr"/>
            <a:r>
              <a:rPr lang="uk-UA" sz="9200" b="1" dirty="0" smtClean="0">
                <a:solidFill>
                  <a:srgbClr val="FFFF00"/>
                </a:solidFill>
                <a:latin typeface="Bodoni MT Black" pitchFamily="18" charset="0"/>
                <a:ea typeface="MingLiU" pitchFamily="49" charset="-120"/>
              </a:rPr>
              <a:t>ШОК</a:t>
            </a:r>
            <a:endParaRPr lang="es-ES" sz="9200" b="1" dirty="0">
              <a:solidFill>
                <a:srgbClr val="FFFF00"/>
              </a:solidFill>
              <a:latin typeface="Bodoni MT Black" pitchFamily="18" charset="0"/>
              <a:ea typeface="MingLiU" pitchFamily="49" charset="-12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699792" y="5661248"/>
            <a:ext cx="4572000" cy="946150"/>
          </a:xfrm>
        </p:spPr>
        <p:txBody>
          <a:bodyPr anchor="ctr"/>
          <a:lstStyle/>
          <a:p>
            <a:pPr algn="ctr">
              <a:lnSpc>
                <a:spcPct val="80000"/>
              </a:lnSpc>
            </a:pPr>
            <a:r>
              <a:rPr lang="uk-UA" sz="1600" dirty="0" smtClean="0">
                <a:latin typeface="Bookman Old Style" pitchFamily="18" charset="0"/>
              </a:rPr>
              <a:t>виконав студент групи ІО-01</a:t>
            </a:r>
          </a:p>
          <a:p>
            <a:pPr algn="ctr">
              <a:lnSpc>
                <a:spcPct val="80000"/>
              </a:lnSpc>
            </a:pPr>
            <a:r>
              <a:rPr lang="uk-UA" sz="1600" dirty="0" smtClean="0">
                <a:latin typeface="Bookman Old Style" pitchFamily="18" charset="0"/>
              </a:rPr>
              <a:t>Редько Олександр</a:t>
            </a:r>
            <a:endParaRPr lang="es-ES" sz="1600" dirty="0">
              <a:latin typeface="Bookman Old Style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9DD1-D9CD-4812-BCA3-D95D37F777F3}" type="slidenum">
              <a:rPr lang="en-GB"/>
              <a:pPr/>
              <a:t>2</a:t>
            </a:fld>
            <a:endParaRPr lang="en-GB"/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433388" y="333375"/>
            <a:ext cx="8277225" cy="914400"/>
          </a:xfrm>
          <a:noFill/>
        </p:spPr>
        <p:txBody>
          <a:bodyPr/>
          <a:lstStyle/>
          <a:p>
            <a:pPr algn="ctr"/>
            <a:r>
              <a:rPr lang="uk-UA" sz="3600" b="1" dirty="0" smtClean="0">
                <a:solidFill>
                  <a:srgbClr val="FFFF00"/>
                </a:solidFill>
                <a:latin typeface="Bodoni MT Black" pitchFamily="18" charset="0"/>
              </a:rPr>
              <a:t>ВИЗНАЧЕННЯ</a:t>
            </a:r>
            <a:endParaRPr lang="es-ES" sz="3600" b="1" dirty="0">
              <a:solidFill>
                <a:srgbClr val="FFFF00"/>
              </a:solidFill>
              <a:latin typeface="Bodoni MT Black" pitchFamily="18" charset="0"/>
            </a:endParaRP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3388" y="1700213"/>
            <a:ext cx="8277225" cy="4678362"/>
          </a:xfrm>
          <a:solidFill>
            <a:schemeClr val="accent5">
              <a:alpha val="31000"/>
            </a:schemeClr>
          </a:solidFill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uk-UA" sz="2400" dirty="0" smtClean="0">
                <a:effectLst/>
                <a:latin typeface="Times New Roman"/>
                <a:ea typeface="Times New Roman"/>
              </a:rPr>
              <a:t>Шоковий стан – загальний тяжкий розлад життєво важливих функцій організму, спричинений порушенням нервової регуляції життєво важливих процесів</a:t>
            </a:r>
            <a:endParaRPr lang="es-ES" sz="2400" dirty="0">
              <a:latin typeface="Times New Roman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834AE-B51B-44A4-9FFE-83E5CC24F5FF}" type="slidenum">
              <a:rPr lang="en-GB"/>
              <a:pPr/>
              <a:t>3</a:t>
            </a:fld>
            <a:endParaRPr lang="en-GB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-324544" y="2198889"/>
            <a:ext cx="4177159" cy="3246335"/>
          </a:xfrm>
          <a:noFill/>
        </p:spPr>
        <p:txBody>
          <a:bodyPr/>
          <a:lstStyle/>
          <a:p>
            <a:pPr algn="ctr"/>
            <a:r>
              <a:rPr lang="uk-UA" sz="4400" b="1" dirty="0" smtClean="0">
                <a:solidFill>
                  <a:srgbClr val="FFFF00"/>
                </a:solidFill>
                <a:latin typeface="Bodoni MT Black" pitchFamily="18" charset="0"/>
              </a:rPr>
              <a:t>ВИДИ ШОКОВИХ СТАНІВ</a:t>
            </a:r>
            <a:endParaRPr lang="es-MX" sz="4400" b="1" dirty="0">
              <a:solidFill>
                <a:srgbClr val="FFFF00"/>
              </a:solidFill>
              <a:latin typeface="Bodoni MT Black" pitchFamily="18" charset="0"/>
            </a:endParaRPr>
          </a:p>
        </p:txBody>
      </p:sp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250825" y="1412875"/>
            <a:ext cx="28082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endParaRPr lang="es-MX">
              <a:latin typeface="Arial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47F3B-3DD0-47B1-940D-D92FD76E622A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404813"/>
            <a:ext cx="7543800" cy="792162"/>
          </a:xfrm>
          <a:noFill/>
        </p:spPr>
        <p:txBody>
          <a:bodyPr/>
          <a:lstStyle/>
          <a:p>
            <a:pPr algn="ctr"/>
            <a:r>
              <a:rPr lang="uk-UA" sz="3600" b="1" dirty="0" smtClean="0">
                <a:solidFill>
                  <a:srgbClr val="FFFF00"/>
                </a:solidFill>
                <a:latin typeface="Bodoni MT Black" pitchFamily="18" charset="0"/>
              </a:rPr>
              <a:t>ТРАВМАТИЧНИЙ ШОК</a:t>
            </a:r>
            <a:endParaRPr lang="es-ES" sz="3600" b="1" dirty="0">
              <a:solidFill>
                <a:srgbClr val="FFFF00"/>
              </a:solidFill>
              <a:latin typeface="Bodoni MT Black" pitchFamily="18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33388" y="1700213"/>
            <a:ext cx="8277225" cy="4678362"/>
          </a:xfrm>
          <a:prstGeom prst="rect">
            <a:avLst/>
          </a:prstGeom>
          <a:solidFill>
            <a:schemeClr val="accent5">
              <a:alpha val="30000"/>
            </a:schemeClr>
          </a:solidFill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uk-UA" sz="2400" dirty="0" smtClean="0"/>
              <a:t>В</a:t>
            </a:r>
            <a:r>
              <a:rPr lang="ru-RU" sz="2400" dirty="0" err="1" smtClean="0"/>
              <a:t>иника</a:t>
            </a:r>
            <a:r>
              <a:rPr lang="uk-UA" sz="2400" dirty="0" smtClean="0"/>
              <a:t>є</a:t>
            </a:r>
            <a:r>
              <a:rPr lang="ru-RU" sz="2400" dirty="0" smtClean="0"/>
              <a:t> </a:t>
            </a:r>
            <a:r>
              <a:rPr lang="ru-RU" sz="2400" dirty="0"/>
              <a:t>при </a:t>
            </a:r>
            <a:r>
              <a:rPr lang="ru-RU" sz="2400" dirty="0" err="1"/>
              <a:t>пошкодженнях</a:t>
            </a:r>
            <a:r>
              <a:rPr lang="ru-RU" sz="2400" dirty="0"/>
              <a:t>, </a:t>
            </a:r>
            <a:r>
              <a:rPr lang="ru-RU" sz="2400" dirty="0" err="1"/>
              <a:t>що</a:t>
            </a:r>
            <a:r>
              <a:rPr lang="ru-RU" sz="2400" dirty="0"/>
              <a:t> не </a:t>
            </a:r>
            <a:r>
              <a:rPr lang="ru-RU" sz="2400" dirty="0" err="1"/>
              <a:t>супроводжуються</a:t>
            </a:r>
            <a:r>
              <a:rPr lang="ru-RU" sz="2400" dirty="0"/>
              <a:t> великою </a:t>
            </a:r>
            <a:r>
              <a:rPr lang="ru-RU" sz="2400" dirty="0" err="1"/>
              <a:t>крововтратою</a:t>
            </a:r>
            <a:r>
              <a:rPr lang="ru-RU" sz="2400" dirty="0"/>
              <a:t>, особливо </a:t>
            </a:r>
            <a:r>
              <a:rPr lang="ru-RU" sz="2400" dirty="0" err="1"/>
              <a:t>якщо</a:t>
            </a:r>
            <a:r>
              <a:rPr lang="ru-RU" sz="2400" dirty="0"/>
              <a:t> </a:t>
            </a:r>
            <a:r>
              <a:rPr lang="ru-RU" sz="2400" dirty="0" err="1"/>
              <a:t>травмовані</a:t>
            </a:r>
            <a:r>
              <a:rPr lang="ru-RU" sz="2400" dirty="0"/>
              <a:t> </a:t>
            </a:r>
            <a:r>
              <a:rPr lang="ru-RU" sz="2400" dirty="0" err="1"/>
              <a:t>найбільш</a:t>
            </a:r>
            <a:r>
              <a:rPr lang="ru-RU" sz="2400" dirty="0"/>
              <a:t> </a:t>
            </a:r>
            <a:r>
              <a:rPr lang="ru-RU" sz="2400" dirty="0" err="1"/>
              <a:t>чутливі</a:t>
            </a:r>
            <a:r>
              <a:rPr lang="ru-RU" sz="2400" dirty="0"/>
              <a:t>, так </a:t>
            </a:r>
            <a:r>
              <a:rPr lang="ru-RU" sz="2400" dirty="0" err="1"/>
              <a:t>звані</a:t>
            </a:r>
            <a:r>
              <a:rPr lang="ru-RU" sz="2400" dirty="0"/>
              <a:t> </a:t>
            </a:r>
            <a:r>
              <a:rPr lang="ru-RU" sz="2400" dirty="0" err="1"/>
              <a:t>рефлексогенні</a:t>
            </a:r>
            <a:r>
              <a:rPr lang="ru-RU" sz="2400" dirty="0"/>
              <a:t> </a:t>
            </a:r>
            <a:r>
              <a:rPr lang="ru-RU" sz="2400" dirty="0" err="1"/>
              <a:t>зони</a:t>
            </a:r>
            <a:r>
              <a:rPr lang="ru-RU" sz="2400" dirty="0"/>
              <a:t> (</a:t>
            </a:r>
            <a:r>
              <a:rPr lang="ru-RU" sz="2400" dirty="0" err="1"/>
              <a:t>грудна</a:t>
            </a:r>
            <a:r>
              <a:rPr lang="ru-RU" sz="2400" dirty="0"/>
              <a:t> </a:t>
            </a:r>
            <a:r>
              <a:rPr lang="ru-RU" sz="2400" dirty="0" err="1"/>
              <a:t>порожнина</a:t>
            </a:r>
            <a:r>
              <a:rPr lang="ru-RU" sz="2400" dirty="0"/>
              <a:t>, череп, </a:t>
            </a:r>
            <a:r>
              <a:rPr lang="ru-RU" sz="2400" dirty="0" err="1"/>
              <a:t>черевна</a:t>
            </a:r>
            <a:r>
              <a:rPr lang="ru-RU" sz="2400" dirty="0"/>
              <a:t> </a:t>
            </a:r>
            <a:r>
              <a:rPr lang="ru-RU" sz="2400" dirty="0" err="1"/>
              <a:t>порожнина</a:t>
            </a:r>
            <a:r>
              <a:rPr lang="ru-RU" sz="2400" dirty="0"/>
              <a:t>, </a:t>
            </a:r>
            <a:r>
              <a:rPr lang="ru-RU" sz="2400" dirty="0" err="1"/>
              <a:t>промежина</a:t>
            </a:r>
            <a:r>
              <a:rPr lang="ru-RU" sz="2400" dirty="0" smtClean="0"/>
              <a:t>)</a:t>
            </a:r>
            <a:endParaRPr lang="es-ES" sz="2400" dirty="0">
              <a:latin typeface="Times New Roman" pitchFamily="18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47F3B-3DD0-47B1-940D-D92FD76E622A}" type="slidenum">
              <a:rPr lang="en-GB"/>
              <a:pPr/>
              <a:t>5</a:t>
            </a:fld>
            <a:endParaRPr lang="en-GB"/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404813"/>
            <a:ext cx="7543800" cy="792162"/>
          </a:xfrm>
          <a:noFill/>
        </p:spPr>
        <p:txBody>
          <a:bodyPr/>
          <a:lstStyle/>
          <a:p>
            <a:pPr algn="ctr"/>
            <a:r>
              <a:rPr lang="uk-UA" sz="3600" b="1" dirty="0" smtClean="0">
                <a:solidFill>
                  <a:srgbClr val="FFFF00"/>
                </a:solidFill>
                <a:latin typeface="Bodoni MT Black" pitchFamily="18" charset="0"/>
              </a:rPr>
              <a:t>ОПІКОВИЙ ШОК</a:t>
            </a:r>
            <a:endParaRPr lang="es-ES" sz="3600" b="1" dirty="0">
              <a:solidFill>
                <a:srgbClr val="FFFF00"/>
              </a:solidFill>
              <a:latin typeface="Bodoni MT Black" pitchFamily="18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33388" y="1700213"/>
            <a:ext cx="8277225" cy="4678362"/>
          </a:xfrm>
          <a:prstGeom prst="rect">
            <a:avLst/>
          </a:prstGeom>
          <a:solidFill>
            <a:schemeClr val="accent5">
              <a:alpha val="31000"/>
            </a:schemeClr>
          </a:solidFill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uk-UA" sz="2400" dirty="0" smtClean="0"/>
              <a:t>В</a:t>
            </a:r>
            <a:r>
              <a:rPr lang="ru-RU" sz="2400" dirty="0" err="1" smtClean="0"/>
              <a:t>иника</a:t>
            </a:r>
            <a:r>
              <a:rPr lang="uk-UA" sz="2400" dirty="0" smtClean="0"/>
              <a:t>є</a:t>
            </a:r>
            <a:r>
              <a:rPr lang="ru-RU" sz="2400" dirty="0" smtClean="0"/>
              <a:t> при д</a:t>
            </a:r>
            <a:r>
              <a:rPr lang="uk-UA" sz="2400" dirty="0" err="1" smtClean="0"/>
              <a:t>ії</a:t>
            </a:r>
            <a:r>
              <a:rPr lang="uk-UA" sz="2400" dirty="0" smtClean="0"/>
              <a:t> опікових чинників</a:t>
            </a:r>
          </a:p>
          <a:p>
            <a:pPr algn="just">
              <a:lnSpc>
                <a:spcPct val="150000"/>
              </a:lnSpc>
            </a:pPr>
            <a:r>
              <a:rPr lang="ru-RU" sz="2400" dirty="0" err="1" smtClean="0"/>
              <a:t>Тривалість</a:t>
            </a:r>
            <a:r>
              <a:rPr lang="ru-RU" sz="2400" dirty="0" smtClean="0"/>
              <a:t> </a:t>
            </a:r>
            <a:r>
              <a:rPr lang="ru-RU" sz="2400" dirty="0" err="1" smtClean="0"/>
              <a:t>цього</a:t>
            </a:r>
            <a:r>
              <a:rPr lang="ru-RU" sz="2400" dirty="0" smtClean="0"/>
              <a:t> виду шоку </a:t>
            </a:r>
            <a:r>
              <a:rPr lang="ru-RU" sz="2400" dirty="0" err="1" smtClean="0"/>
              <a:t>від</a:t>
            </a:r>
            <a:r>
              <a:rPr lang="ru-RU" sz="2400" dirty="0" smtClean="0"/>
              <a:t> </a:t>
            </a:r>
            <a:r>
              <a:rPr lang="ru-RU" sz="2400" dirty="0" err="1" smtClean="0"/>
              <a:t>кількох</a:t>
            </a:r>
            <a:r>
              <a:rPr lang="ru-RU" sz="2400" dirty="0" smtClean="0"/>
              <a:t> годин до 3 </a:t>
            </a:r>
            <a:r>
              <a:rPr lang="ru-RU" sz="2400" dirty="0" err="1" smtClean="0"/>
              <a:t>діб</a:t>
            </a:r>
            <a:r>
              <a:rPr lang="ru-RU" sz="2400" dirty="0" smtClean="0"/>
              <a:t> з моменту </a:t>
            </a:r>
            <a:r>
              <a:rPr lang="ru-RU" sz="2400" dirty="0" err="1" smtClean="0"/>
              <a:t>отримання</a:t>
            </a:r>
            <a:r>
              <a:rPr lang="ru-RU" sz="2400" dirty="0" smtClean="0"/>
              <a:t> </a:t>
            </a:r>
            <a:r>
              <a:rPr lang="ru-RU" sz="2400" dirty="0" err="1" smtClean="0"/>
              <a:t>опіку</a:t>
            </a:r>
            <a:r>
              <a:rPr lang="ru-RU" sz="2400" dirty="0" smtClean="0"/>
              <a:t>.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41536098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47F3B-3DD0-47B1-940D-D92FD76E622A}" type="slidenum">
              <a:rPr lang="en-GB"/>
              <a:pPr/>
              <a:t>6</a:t>
            </a:fld>
            <a:endParaRPr lang="en-GB"/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404813"/>
            <a:ext cx="7543800" cy="792162"/>
          </a:xfrm>
          <a:noFill/>
        </p:spPr>
        <p:txBody>
          <a:bodyPr/>
          <a:lstStyle/>
          <a:p>
            <a:pPr algn="ctr"/>
            <a:r>
              <a:rPr lang="uk-UA" sz="3600" b="1" dirty="0" smtClean="0">
                <a:solidFill>
                  <a:srgbClr val="FFFF00"/>
                </a:solidFill>
                <a:latin typeface="Bodoni MT Black" pitchFamily="18" charset="0"/>
              </a:rPr>
              <a:t>АНАФІЛАКТИЧНИЙ ШОК</a:t>
            </a:r>
            <a:endParaRPr lang="es-ES" sz="3600" b="1" dirty="0">
              <a:solidFill>
                <a:srgbClr val="FFFF00"/>
              </a:solidFill>
              <a:latin typeface="Bodoni MT Black" pitchFamily="18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33388" y="1700213"/>
            <a:ext cx="8277225" cy="4678362"/>
          </a:xfrm>
          <a:prstGeom prst="rect">
            <a:avLst/>
          </a:prstGeom>
          <a:solidFill>
            <a:schemeClr val="accent5">
              <a:alpha val="31000"/>
            </a:schemeClr>
          </a:solidFill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uk-UA" sz="2400" dirty="0" smtClean="0"/>
              <a:t>Це алергічна </a:t>
            </a:r>
            <a:r>
              <a:rPr lang="uk-UA" sz="2400" dirty="0"/>
              <a:t>реакція негайного типу, що супроводжується небезпечними для життя клінічними проявами  </a:t>
            </a:r>
            <a:r>
              <a:rPr lang="uk-UA" sz="2400" dirty="0" smtClean="0"/>
              <a:t/>
            </a:r>
            <a:br>
              <a:rPr lang="uk-UA" sz="2400" dirty="0" smtClean="0"/>
            </a:br>
            <a:r>
              <a:rPr lang="uk-UA" sz="2400" dirty="0"/>
              <a:t>Головними причинами анафілактичного шоку є медикаментозна та </a:t>
            </a:r>
            <a:r>
              <a:rPr lang="uk-UA" sz="2400" dirty="0" err="1"/>
              <a:t>інсектна</a:t>
            </a:r>
            <a:r>
              <a:rPr lang="uk-UA" sz="2400" dirty="0"/>
              <a:t> алергія.</a:t>
            </a:r>
            <a:endParaRPr lang="es-ES" sz="2400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36098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006B-BE71-4555-9336-2619B1F0B87F}" type="slidenum">
              <a:rPr lang="en-GB"/>
              <a:pPr/>
              <a:t>7</a:t>
            </a:fld>
            <a:endParaRPr lang="en-GB"/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471239" y="332656"/>
            <a:ext cx="8277225" cy="914400"/>
          </a:xfrm>
          <a:solidFill>
            <a:schemeClr val="accent5">
              <a:alpha val="30000"/>
            </a:schemeClr>
          </a:solidFill>
        </p:spPr>
        <p:txBody>
          <a:bodyPr/>
          <a:lstStyle/>
          <a:p>
            <a:pPr algn="ctr"/>
            <a:r>
              <a:rPr lang="uk-UA" sz="3600" b="1" dirty="0" smtClean="0">
                <a:solidFill>
                  <a:srgbClr val="FFFF00"/>
                </a:solidFill>
                <a:latin typeface="Bodoni MT Black" pitchFamily="18" charset="0"/>
              </a:rPr>
              <a:t>ПЕРША ДОПОМОГА</a:t>
            </a:r>
            <a:endParaRPr lang="es-ES" sz="3600" b="1" dirty="0">
              <a:solidFill>
                <a:srgbClr val="FFFF00"/>
              </a:solidFill>
              <a:latin typeface="Bodoni MT Black" pitchFamily="18" charset="0"/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3388" y="1700213"/>
            <a:ext cx="8277225" cy="4678362"/>
          </a:xfrm>
          <a:solidFill>
            <a:schemeClr val="accent5">
              <a:alpha val="18000"/>
            </a:schemeClr>
          </a:solidFill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uk-UA" sz="2400" b="1" dirty="0" err="1" smtClean="0">
                <a:solidFill>
                  <a:srgbClr val="000000"/>
                </a:solidFill>
                <a:latin typeface="Times New Roman" pitchFamily="18" charset="0"/>
              </a:rPr>
              <a:t>пвидше</a:t>
            </a:r>
            <a:r>
              <a:rPr lang="uk-UA" sz="2400" b="1" dirty="0" smtClean="0">
                <a:solidFill>
                  <a:srgbClr val="000000"/>
                </a:solidFill>
                <a:latin typeface="Times New Roman" pitchFamily="18" charset="0"/>
              </a:rPr>
              <a:t> зупинити кровотечу</a:t>
            </a:r>
          </a:p>
          <a:p>
            <a:pPr algn="just">
              <a:lnSpc>
                <a:spcPct val="150000"/>
              </a:lnSpc>
            </a:pPr>
            <a:r>
              <a:rPr lang="uk-UA" sz="2400" b="1" dirty="0" smtClean="0">
                <a:solidFill>
                  <a:srgbClr val="000000"/>
                </a:solidFill>
                <a:latin typeface="Times New Roman" pitchFamily="18" charset="0"/>
              </a:rPr>
              <a:t>відновити кровообіг</a:t>
            </a:r>
          </a:p>
          <a:p>
            <a:pPr algn="just">
              <a:lnSpc>
                <a:spcPct val="150000"/>
              </a:lnSpc>
            </a:pPr>
            <a:r>
              <a:rPr lang="uk-UA" sz="2400" b="1" dirty="0" smtClean="0">
                <a:solidFill>
                  <a:srgbClr val="000000"/>
                </a:solidFill>
                <a:latin typeface="Times New Roman" pitchFamily="18" charset="0"/>
              </a:rPr>
              <a:t>покращити дихання</a:t>
            </a:r>
          </a:p>
          <a:p>
            <a:pPr algn="just">
              <a:lnSpc>
                <a:spcPct val="150000"/>
              </a:lnSpc>
            </a:pPr>
            <a:r>
              <a:rPr lang="uk-UA" sz="2400" b="1" dirty="0" smtClean="0">
                <a:solidFill>
                  <a:srgbClr val="000000"/>
                </a:solidFill>
                <a:latin typeface="Times New Roman" pitchFamily="18" charset="0"/>
              </a:rPr>
              <a:t>дати потерпілому обезболююче</a:t>
            </a:r>
          </a:p>
          <a:p>
            <a:pPr algn="just">
              <a:lnSpc>
                <a:spcPct val="150000"/>
              </a:lnSpc>
            </a:pPr>
            <a:r>
              <a:rPr lang="uk-UA" sz="2400" b="1" dirty="0" smtClean="0">
                <a:solidFill>
                  <a:srgbClr val="000000"/>
                </a:solidFill>
                <a:latin typeface="Times New Roman" pitchFamily="18" charset="0"/>
              </a:rPr>
              <a:t>якомога швидше доставити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uk-UA" sz="2400" b="1" dirty="0">
                <a:solidFill>
                  <a:srgbClr val="000000"/>
                </a:solidFill>
                <a:latin typeface="Times New Roman" pitchFamily="18" charset="0"/>
              </a:rPr>
              <a:t> </a:t>
            </a:r>
            <a:r>
              <a:rPr lang="uk-UA" sz="2400" b="1" dirty="0" smtClean="0">
                <a:solidFill>
                  <a:srgbClr val="000000"/>
                </a:solidFill>
                <a:latin typeface="Times New Roman" pitchFamily="18" charset="0"/>
              </a:rPr>
              <a:t>    потерпілого до лікарні</a:t>
            </a:r>
          </a:p>
          <a:p>
            <a:pPr algn="just">
              <a:lnSpc>
                <a:spcPct val="150000"/>
              </a:lnSpc>
            </a:pPr>
            <a:endParaRPr lang="es-ES" sz="2000" dirty="0">
              <a:solidFill>
                <a:schemeClr val="bg2"/>
              </a:solidFill>
              <a:latin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alphaModFix amt="4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E233F-825B-4A28-8559-BC35C5A4694F}" type="slidenum">
              <a:rPr lang="en-GB"/>
              <a:pPr/>
              <a:t>8</a:t>
            </a:fld>
            <a:endParaRPr lang="en-GB"/>
          </a:p>
        </p:txBody>
      </p:sp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25783" y="567521"/>
            <a:ext cx="3106057" cy="914400"/>
          </a:xfrm>
          <a:noFill/>
        </p:spPr>
        <p:txBody>
          <a:bodyPr/>
          <a:lstStyle/>
          <a:p>
            <a:pPr algn="ctr"/>
            <a:r>
              <a:rPr lang="uk-UA" sz="3600" b="1" dirty="0" smtClean="0">
                <a:solidFill>
                  <a:srgbClr val="FFFF00"/>
                </a:solidFill>
                <a:latin typeface="Bodoni MT Black" pitchFamily="18" charset="0"/>
              </a:rPr>
              <a:t>ДЖЕРЕЛА</a:t>
            </a:r>
            <a:r>
              <a:rPr lang="en-US" sz="3600" dirty="0" smtClean="0">
                <a:solidFill>
                  <a:srgbClr val="FFFF00"/>
                </a:solidFill>
                <a:latin typeface="Bodoni MT Black" pitchFamily="18" charset="0"/>
              </a:rPr>
              <a:t>:</a:t>
            </a:r>
            <a:endParaRPr lang="es-ES" sz="3600" dirty="0">
              <a:solidFill>
                <a:srgbClr val="FFFF00"/>
              </a:solidFill>
              <a:latin typeface="Bodoni MT Black" pitchFamily="18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7164488" y="202642"/>
            <a:ext cx="1800000" cy="1800000"/>
          </a:xfrm>
          <a:prstGeom prst="ellipse">
            <a:avLst/>
          </a:prstGeom>
          <a:gradFill rotWithShape="1">
            <a:gsLst>
              <a:gs pos="0">
                <a:srgbClr val="F79646">
                  <a:shade val="51000"/>
                  <a:satMod val="130000"/>
                </a:srgbClr>
              </a:gs>
              <a:gs pos="80000">
                <a:srgbClr val="F79646">
                  <a:shade val="93000"/>
                  <a:satMod val="130000"/>
                </a:srgbClr>
              </a:gs>
              <a:gs pos="100000">
                <a:srgbClr val="F79646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Neutra Display Titling" pitchFamily="50" charset="0"/>
                <a:ea typeface="+mn-ea"/>
                <a:cs typeface="+mn-cs"/>
              </a:rPr>
              <a:t>Made using PowerPoint</a:t>
            </a:r>
            <a:endParaRPr kumimoji="0" lang="uk-UA" sz="24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1520" y="1484784"/>
            <a:ext cx="36364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uk-UA" sz="2400" b="1" dirty="0" smtClean="0">
                <a:latin typeface="HelveticaRounded LT Std Bd" pitchFamily="34" charset="0"/>
              </a:rPr>
              <a:t>Веб-сайти</a:t>
            </a:r>
            <a:r>
              <a:rPr lang="en-US" sz="2400" dirty="0" smtClean="0">
                <a:latin typeface="HelveticaRounded LT Std Bd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HelveticaRounded LT Std Bd" pitchFamily="34" charset="0"/>
              </a:rPr>
              <a:t>wikipedia.org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HelveticaRounded LT Std Bd" pitchFamily="34" charset="0"/>
              </a:rPr>
              <a:t>dreamstime.com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HelveticaRounded LT Std Bd" pitchFamily="34" charset="0"/>
              </a:rPr>
              <a:t>flickr.com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HelveticaRounded LT Std Bd" pitchFamily="34" charset="0"/>
              </a:rPr>
              <a:t>slideshare.net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HelveticaRounded LT Std Bd" pitchFamily="34" charset="0"/>
              </a:rPr>
              <a:t>noteandpoint.com</a:t>
            </a:r>
            <a:endParaRPr lang="uk-UA" sz="2400" dirty="0">
              <a:latin typeface="Helvetica Inserat LT Std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3712630" y="6119621"/>
            <a:ext cx="171874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prstClr val="black"/>
                </a:solidFill>
                <a:latin typeface="HelveticaRounded LT Std Bd" pitchFamily="34" charset="0"/>
              </a:rPr>
              <a:t>09.2012</a:t>
            </a:r>
            <a:endParaRPr lang="uk-UA" sz="2000" dirty="0"/>
          </a:p>
        </p:txBody>
      </p:sp>
      <p:pic>
        <p:nvPicPr>
          <p:cNvPr id="12" name="Picture 22" descr="11460439-woman-in-shock.jpg (897×1200)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100000">
                        <a14:backgroundMark x1="75251" y1="32917" x2="74805" y2="27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623720" y="3509564"/>
            <a:ext cx="2520280" cy="337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0" name="Picture 4" descr="E:\pictures\RED_logo\red_logo2_black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412007"/>
            <a:ext cx="870550" cy="44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6732240" y="2780928"/>
            <a:ext cx="24353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uk-UA" sz="1600" b="1" dirty="0" smtClean="0">
                <a:latin typeface="HelveticaRounded LT Std Bd" pitchFamily="34" charset="0"/>
              </a:rPr>
              <a:t>Більш детальна інформація про шоки міститься в рефераті</a:t>
            </a:r>
            <a:endParaRPr lang="uk-UA" sz="1600" dirty="0">
              <a:latin typeface="Helvetica Inserat LT Std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lantilla de diseño de cueva azul verdosa">
  <a:themeElements>
    <a:clrScheme name="Plantilla de diseño de cueva azul verdosa 11">
      <a:dk1>
        <a:srgbClr val="005A58"/>
      </a:dk1>
      <a:lt1>
        <a:srgbClr val="FFFFFF"/>
      </a:lt1>
      <a:dk2>
        <a:srgbClr val="33CCCC"/>
      </a:dk2>
      <a:lt2>
        <a:srgbClr val="FFFF99"/>
      </a:lt2>
      <a:accent1>
        <a:srgbClr val="006462"/>
      </a:accent1>
      <a:accent2>
        <a:srgbClr val="6D6FC7"/>
      </a:accent2>
      <a:accent3>
        <a:srgbClr val="ADE2E2"/>
      </a:accent3>
      <a:accent4>
        <a:srgbClr val="DADADA"/>
      </a:accent4>
      <a:accent5>
        <a:srgbClr val="AAB8B7"/>
      </a:accent5>
      <a:accent6>
        <a:srgbClr val="6264B4"/>
      </a:accent6>
      <a:hlink>
        <a:srgbClr val="00FFFF"/>
      </a:hlink>
      <a:folHlink>
        <a:srgbClr val="00FF00"/>
      </a:folHlink>
    </a:clrScheme>
    <a:fontScheme name="Plantilla de diseño de cueva azul verdosa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hiller" pitchFamily="8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hiller" pitchFamily="82" charset="0"/>
          </a:defRPr>
        </a:defPPr>
      </a:lstStyle>
    </a:lnDef>
  </a:objectDefaults>
  <a:extraClrSchemeLst>
    <a:extraClrScheme>
      <a:clrScheme name="Plantilla de diseño de cueva azul verdos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lantilla de diseño de cueva azul verdos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lantilla de diseño de cueva azul verdos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lantilla de diseño de cueva azul verdos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lantilla de diseño de cueva azul verdos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lantilla de diseño de cueva azul verdosa 6">
        <a:dk1>
          <a:srgbClr val="DCEBE6"/>
        </a:dk1>
        <a:lt1>
          <a:srgbClr val="FFFFFF"/>
        </a:lt1>
        <a:dk2>
          <a:srgbClr val="000000"/>
        </a:dk2>
        <a:lt2>
          <a:srgbClr val="333333"/>
        </a:lt2>
        <a:accent1>
          <a:srgbClr val="3374A1"/>
        </a:accent1>
        <a:accent2>
          <a:srgbClr val="3B2E8A"/>
        </a:accent2>
        <a:accent3>
          <a:srgbClr val="FFFFFF"/>
        </a:accent3>
        <a:accent4>
          <a:srgbClr val="BCC9C4"/>
        </a:accent4>
        <a:accent5>
          <a:srgbClr val="ADBCCD"/>
        </a:accent5>
        <a:accent6>
          <a:srgbClr val="35297D"/>
        </a:accent6>
        <a:hlink>
          <a:srgbClr val="00FFFF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lantilla de diseño de cueva azul verdosa 7">
        <a:dk1>
          <a:srgbClr val="3E3E5C"/>
        </a:dk1>
        <a:lt1>
          <a:srgbClr val="FFFFFF"/>
        </a:lt1>
        <a:dk2>
          <a:srgbClr val="B9B9D7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D9D9E8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lantilla de diseño de cueva azul verdosa 8">
        <a:dk1>
          <a:srgbClr val="CCCC99"/>
        </a:dk1>
        <a:lt1>
          <a:srgbClr val="FFFFCC"/>
        </a:lt1>
        <a:dk2>
          <a:srgbClr val="DFD293"/>
        </a:dk2>
        <a:lt2>
          <a:srgbClr val="5C1F00"/>
        </a:lt2>
        <a:accent1>
          <a:srgbClr val="78783C"/>
        </a:accent1>
        <a:accent2>
          <a:srgbClr val="FFFFCC"/>
        </a:accent2>
        <a:accent3>
          <a:srgbClr val="FFFFE2"/>
        </a:accent3>
        <a:accent4>
          <a:srgbClr val="AEAE82"/>
        </a:accent4>
        <a:accent5>
          <a:srgbClr val="BEBEAF"/>
        </a:accent5>
        <a:accent6>
          <a:srgbClr val="E7E7B9"/>
        </a:accent6>
        <a:hlink>
          <a:srgbClr val="990000"/>
        </a:hlink>
        <a:folHlink>
          <a:srgbClr val="66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lantilla de diseño de cueva azul verdosa 9">
        <a:dk1>
          <a:srgbClr val="2D2015"/>
        </a:dk1>
        <a:lt1>
          <a:srgbClr val="D2D2D2"/>
        </a:lt1>
        <a:dk2>
          <a:srgbClr val="CCCCA5"/>
        </a:dk2>
        <a:lt2>
          <a:srgbClr val="DFC08D"/>
        </a:lt2>
        <a:accent1>
          <a:srgbClr val="666666"/>
        </a:accent1>
        <a:accent2>
          <a:srgbClr val="0066FF"/>
        </a:accent2>
        <a:accent3>
          <a:srgbClr val="E2E2CF"/>
        </a:accent3>
        <a:accent4>
          <a:srgbClr val="B3B3B3"/>
        </a:accent4>
        <a:accent5>
          <a:srgbClr val="B8B8B8"/>
        </a:accent5>
        <a:accent6>
          <a:srgbClr val="005CE7"/>
        </a:accent6>
        <a:hlink>
          <a:srgbClr val="66CCFF"/>
        </a:hlink>
        <a:folHlink>
          <a:srgbClr val="FAF0C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lantilla de diseño de cueva azul verdosa 10">
        <a:dk1>
          <a:srgbClr val="2D2015"/>
        </a:dk1>
        <a:lt1>
          <a:srgbClr val="D2D2D2"/>
        </a:lt1>
        <a:dk2>
          <a:srgbClr val="73CDFF"/>
        </a:dk2>
        <a:lt2>
          <a:srgbClr val="DFC08D"/>
        </a:lt2>
        <a:accent1>
          <a:srgbClr val="666666"/>
        </a:accent1>
        <a:accent2>
          <a:srgbClr val="0066FF"/>
        </a:accent2>
        <a:accent3>
          <a:srgbClr val="BCE3FF"/>
        </a:accent3>
        <a:accent4>
          <a:srgbClr val="B3B3B3"/>
        </a:accent4>
        <a:accent5>
          <a:srgbClr val="B8B8B8"/>
        </a:accent5>
        <a:accent6>
          <a:srgbClr val="005CE7"/>
        </a:accent6>
        <a:hlink>
          <a:srgbClr val="66CCFF"/>
        </a:hlink>
        <a:folHlink>
          <a:srgbClr val="FAF0C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lantilla de diseño de cueva azul verdosa 11">
        <a:dk1>
          <a:srgbClr val="005A58"/>
        </a:dk1>
        <a:lt1>
          <a:srgbClr val="FFFFFF"/>
        </a:lt1>
        <a:dk2>
          <a:srgbClr val="33CCCC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DE2E2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lantilla de diseño de cueva azul verdosa 12">
        <a:dk1>
          <a:srgbClr val="003366"/>
        </a:dk1>
        <a:lt1>
          <a:srgbClr val="FFFFFF"/>
        </a:lt1>
        <a:dk2>
          <a:srgbClr val="0000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B8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GMN</Template>
  <TotalTime>984</TotalTime>
  <Words>152</Words>
  <Application>Microsoft Office PowerPoint</Application>
  <PresentationFormat>Экран (4:3)</PresentationFormat>
  <Paragraphs>38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Plantilla de diseño de cueva azul verdosa</vt:lpstr>
      <vt:lpstr>ШОК</vt:lpstr>
      <vt:lpstr>ВИЗНАЧЕННЯ</vt:lpstr>
      <vt:lpstr>ВИДИ ШОКОВИХ СТАНІВ</vt:lpstr>
      <vt:lpstr>ТРАВМАТИЧНИЙ ШОК</vt:lpstr>
      <vt:lpstr>ОПІКОВИЙ ШОК</vt:lpstr>
      <vt:lpstr>АНАФІЛАКТИЧНИЙ ШОК</vt:lpstr>
      <vt:lpstr>ПЕРША ДОПОМОГА</vt:lpstr>
      <vt:lpstr>ДЖЕРЕЛА: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SHOCK</dc:title>
  <dc:creator>Julio Albinez</dc:creator>
  <cp:lastModifiedBy>RED</cp:lastModifiedBy>
  <cp:revision>80</cp:revision>
  <dcterms:created xsi:type="dcterms:W3CDTF">2007-04-10T22:44:38Z</dcterms:created>
  <dcterms:modified xsi:type="dcterms:W3CDTF">2012-09-20T22:32:38Z</dcterms:modified>
</cp:coreProperties>
</file>

<file path=docProps/thumbnail.jpeg>
</file>